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591" r:id="rId3"/>
    <p:sldId id="514" r:id="rId5"/>
    <p:sldId id="607" r:id="rId6"/>
    <p:sldId id="622" r:id="rId7"/>
    <p:sldId id="608" r:id="rId8"/>
    <p:sldId id="609" r:id="rId9"/>
    <p:sldId id="611" r:id="rId10"/>
    <p:sldId id="612" r:id="rId11"/>
    <p:sldId id="610" r:id="rId12"/>
    <p:sldId id="615" r:id="rId13"/>
    <p:sldId id="613" r:id="rId14"/>
    <p:sldId id="616" r:id="rId15"/>
    <p:sldId id="617" r:id="rId16"/>
    <p:sldId id="618" r:id="rId17"/>
    <p:sldId id="619" r:id="rId18"/>
    <p:sldId id="620" r:id="rId19"/>
    <p:sldId id="621" r:id="rId20"/>
    <p:sldId id="637" r:id="rId21"/>
  </p:sldIdLst>
  <p:sldSz cx="12192000" cy="6858000"/>
  <p:notesSz cx="9925050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将" initials="曹将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8BCB"/>
    <a:srgbClr val="2F5597"/>
    <a:srgbClr val="A38ACB"/>
    <a:srgbClr val="D0C2E4"/>
    <a:srgbClr val="305697"/>
    <a:srgbClr val="C4E696"/>
    <a:srgbClr val="FFEBEB"/>
    <a:srgbClr val="FFFFFF"/>
    <a:srgbClr val="CAEDD1"/>
    <a:srgbClr val="C4B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84514" autoAdjust="0"/>
  </p:normalViewPr>
  <p:slideViewPr>
    <p:cSldViewPr snapToGrid="0" showGuides="1">
      <p:cViewPr varScale="1">
        <p:scale>
          <a:sx n="56" d="100"/>
          <a:sy n="56" d="100"/>
        </p:scale>
        <p:origin x="1032" y="40"/>
      </p:cViewPr>
      <p:guideLst>
        <p:guide orient="horz" pos="235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0796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2300-1FE7-4FAC-83B0-D7A4CADAEAA1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0796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D52A-61AB-4812-969F-BE0056F03E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1899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90F5-43F9-40AD-9E69-A5743A2531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506" y="3271382"/>
            <a:ext cx="794004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1899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如图所示，紫色部分代表文件系统功能调用路线，绿色部分代表操作系统功能调用路线，下面我将依次介绍其中</a:t>
            </a:r>
            <a:r>
              <a:rPr lang="zh-CN" altLang="en-US"/>
              <a:t>细节。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ArceOS</a:t>
            </a:r>
            <a:r>
              <a:rPr lang="zh-CN" altLang="en-US"/>
              <a:t>分为</a:t>
            </a:r>
            <a:r>
              <a:rPr lang="en-US" altLang="zh-CN"/>
              <a:t>crate</a:t>
            </a:r>
            <a:r>
              <a:rPr lang="zh-CN" altLang="en-US"/>
              <a:t>层和</a:t>
            </a:r>
            <a:r>
              <a:rPr lang="en-US" altLang="zh-CN"/>
              <a:t>module</a:t>
            </a:r>
            <a:r>
              <a:rPr lang="zh-CN" altLang="en-US"/>
              <a:t>层两个部分，</a:t>
            </a:r>
            <a:r>
              <a:rPr lang="en-US" altLang="zh-CN"/>
              <a:t>crate</a:t>
            </a:r>
            <a:r>
              <a:rPr lang="zh-CN" altLang="en-US"/>
              <a:t>层是与内核分离的不同组件的多种实现，</a:t>
            </a:r>
            <a:r>
              <a:rPr lang="en-US" altLang="zh-CN"/>
              <a:t>module</a:t>
            </a:r>
            <a:r>
              <a:rPr lang="zh-CN" altLang="en-US"/>
              <a:t>层是对</a:t>
            </a:r>
            <a:r>
              <a:rPr lang="en-US" altLang="zh-CN"/>
              <a:t>crate</a:t>
            </a:r>
            <a:r>
              <a:rPr lang="zh-CN" altLang="en-US"/>
              <a:t>层进行的封装以及内核的核心运行</a:t>
            </a:r>
            <a:r>
              <a:rPr lang="zh-CN" altLang="en-US"/>
              <a:t>部分。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文件系统结构如图所示，左侧绿色部分为文件系统功能实现模块</a:t>
            </a:r>
            <a:r>
              <a:rPr lang="zh-CN" altLang="en-US">
                <a:sym typeface="+mn-ea"/>
              </a:rPr>
              <a:t>，调用关系自底向上</a:t>
            </a:r>
            <a:r>
              <a:rPr lang="zh-CN" altLang="en-US"/>
              <a:t>，右侧粉色部分为左边提供功能支持，调用关系</a:t>
            </a:r>
            <a:r>
              <a:rPr lang="zh-CN" altLang="en-US"/>
              <a:t>从右至左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本课题在</a:t>
            </a:r>
            <a:r>
              <a:rPr lang="en-US" altLang="zh-CN"/>
              <a:t>xv6fs</a:t>
            </a:r>
            <a:r>
              <a:rPr lang="zh-CN" altLang="en-US"/>
              <a:t>的基础上增加了</a:t>
            </a:r>
            <a:r>
              <a:rPr lang="en-US" altLang="zh-CN"/>
              <a:t>truncate,remove,syslink</a:t>
            </a:r>
            <a:r>
              <a:rPr lang="zh-CN" altLang="en-US"/>
              <a:t>和</a:t>
            </a:r>
            <a:r>
              <a:rPr lang="en-US" altLang="zh-CN"/>
              <a:t>rename</a:t>
            </a:r>
            <a:r>
              <a:rPr lang="zh-CN" altLang="en-US"/>
              <a:t>等函数，并支持了二级索引，最大支持</a:t>
            </a:r>
            <a:r>
              <a:rPr lang="en-US" altLang="zh-CN"/>
              <a:t>2mb</a:t>
            </a:r>
            <a:r>
              <a:rPr lang="zh-CN" altLang="en-US"/>
              <a:t>的</a:t>
            </a:r>
            <a:r>
              <a:rPr lang="zh-CN" altLang="en-US"/>
              <a:t>文件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为了模块化实现文件系统和操作系统，尽可能减少之间的</a:t>
            </a:r>
            <a:r>
              <a:rPr lang="zh-CN" altLang="en-US"/>
              <a:t>函数调用，本课题采用特征的设计思路将二者</a:t>
            </a:r>
            <a:r>
              <a:rPr lang="zh-CN" altLang="en-US"/>
              <a:t>结合</a:t>
            </a:r>
            <a:endParaRPr lang="zh-CN" altLang="en-US"/>
          </a:p>
          <a:p>
            <a:r>
              <a:rPr lang="zh-CN" altLang="en-US"/>
              <a:t>文件系统中将调用的操作系统功能抽象成了特征，并在内部通过特征实现了相应功能，在接入到操作系统后操作系统负责实现特征中对应的功能，在运行时将其实例</a:t>
            </a:r>
            <a:r>
              <a:rPr lang="zh-CN" altLang="en-US"/>
              <a:t>化</a:t>
            </a:r>
            <a:endParaRPr lang="zh-CN" altLang="en-US"/>
          </a:p>
          <a:p>
            <a:r>
              <a:rPr lang="zh-CN" altLang="en-US"/>
              <a:t>操作系统中使用的文件系统功能也是同样的</a:t>
            </a:r>
            <a:r>
              <a:rPr lang="zh-CN" altLang="en-US"/>
              <a:t>设计思路。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下面以</a:t>
            </a:r>
            <a:r>
              <a:rPr lang="zh-CN" altLang="en-US" dirty="0">
                <a:sym typeface="+mn-ea"/>
              </a:rPr>
              <a:t>唯一反向调用操作系统的模块</a:t>
            </a:r>
            <a:r>
              <a:rPr lang="en-US" altLang="zh-CN" dirty="0"/>
              <a:t>SleepLock</a:t>
            </a:r>
            <a:r>
              <a:rPr lang="zh-CN" altLang="en-US" dirty="0"/>
              <a:t>作为详细说明</a:t>
            </a:r>
            <a:endParaRPr lang="zh-CN" altLang="en-US" dirty="0"/>
          </a:p>
          <a:p>
            <a:r>
              <a:rPr lang="zh-CN" altLang="en-US" dirty="0"/>
              <a:t>由于文件系统与操作系统完全分离，文件系统不能直接调用操作系统的调度</a:t>
            </a:r>
            <a:r>
              <a:rPr lang="zh-CN" altLang="en-US" dirty="0"/>
              <a:t>模块</a:t>
            </a:r>
            <a:endParaRPr lang="zh-CN" altLang="en-US" dirty="0"/>
          </a:p>
          <a:p>
            <a:r>
              <a:rPr lang="zh-CN" altLang="en-US" dirty="0"/>
              <a:t>所以</a:t>
            </a:r>
            <a:r>
              <a:rPr lang="zh-CN" altLang="en-US" dirty="0">
                <a:sym typeface="+mn-ea"/>
              </a:rPr>
              <a:t>文件系统通过</a:t>
            </a:r>
            <a:r>
              <a:rPr lang="en-US" altLang="zh-CN" dirty="0">
                <a:sym typeface="+mn-ea"/>
              </a:rPr>
              <a:t>FsInterface</a:t>
            </a:r>
            <a:r>
              <a:rPr lang="zh-CN" altLang="en-US" dirty="0">
                <a:sym typeface="+mn-ea"/>
              </a:rPr>
              <a:t>实现了</a:t>
            </a:r>
            <a:r>
              <a:rPr lang="en-US" altLang="zh-CN" dirty="0">
                <a:sym typeface="+mn-ea"/>
              </a:rPr>
              <a:t>sync</a:t>
            </a:r>
            <a:r>
              <a:rPr lang="zh-CN" altLang="en-US" dirty="0">
                <a:sym typeface="+mn-ea"/>
              </a:rPr>
              <a:t>模块中</a:t>
            </a:r>
            <a:r>
              <a:rPr lang="en-US" altLang="zh-CN" dirty="0">
                <a:sym typeface="+mn-ea"/>
              </a:rPr>
              <a:t>SleepLock</a:t>
            </a:r>
            <a:r>
              <a:rPr lang="zh-CN" altLang="en-US" dirty="0">
                <a:sym typeface="+mn-ea"/>
              </a:rPr>
              <a:t>结构体用到的函数，完成了</a:t>
            </a:r>
            <a:r>
              <a:rPr lang="en-US" altLang="zh-CN" dirty="0">
                <a:sym typeface="+mn-ea"/>
              </a:rPr>
              <a:t>Sleeplock</a:t>
            </a:r>
            <a:r>
              <a:rPr lang="zh-CN" altLang="en-US" dirty="0">
                <a:sym typeface="+mn-ea"/>
              </a:rPr>
              <a:t>模块和操作系统内核的解耦</a:t>
            </a:r>
            <a:endParaRPr lang="zh-CN" altLang="en-US" dirty="0"/>
          </a:p>
          <a:p>
            <a:r>
              <a:rPr lang="zh-CN" altLang="en-US" dirty="0"/>
              <a:t>操作系统在实现对应实例</a:t>
            </a:r>
            <a:r>
              <a:rPr lang="en-US" altLang="zh-CN" dirty="0"/>
              <a:t>AxInterface</a:t>
            </a:r>
            <a:r>
              <a:rPr lang="zh-CN" altLang="en-US" dirty="0"/>
              <a:t>的过程中维护了操作的原子</a:t>
            </a:r>
            <a:r>
              <a:rPr lang="zh-CN" altLang="en-US" dirty="0"/>
              <a:t>性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在完成设计后，本课题参照</a:t>
            </a:r>
            <a:r>
              <a:rPr lang="en-US" altLang="zh-CN"/>
              <a:t>pjdfstest</a:t>
            </a:r>
            <a:r>
              <a:rPr lang="zh-CN" altLang="en-US"/>
              <a:t>对文件系统测试了</a:t>
            </a:r>
            <a:r>
              <a:rPr lang="zh-CN" altLang="en-US">
                <a:sym typeface="+mn-ea"/>
              </a:rPr>
              <a:t>读写、删除、修改元数据等操作</a:t>
            </a:r>
            <a:r>
              <a:rPr lang="zh-CN" altLang="en-US"/>
              <a:t>并全部</a:t>
            </a:r>
            <a:r>
              <a:rPr lang="zh-CN" altLang="en-US"/>
              <a:t>通过</a:t>
            </a:r>
            <a:endParaRPr lang="zh-CN" altLang="en-US"/>
          </a:p>
          <a:p>
            <a:r>
              <a:rPr lang="zh-CN" altLang="en-US"/>
              <a:t>其中目录删除为递归删除，文件读写为并发大量</a:t>
            </a:r>
            <a:r>
              <a:rPr lang="zh-CN" altLang="en-US"/>
              <a:t>读写，测试内容为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输入检测、错误信息反馈以及结果的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正确性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综上，本课题用</a:t>
            </a:r>
            <a:r>
              <a:rPr lang="en-US" altLang="zh-CN"/>
              <a:t>Rust</a:t>
            </a:r>
            <a:r>
              <a:rPr lang="zh-CN" altLang="en-US"/>
              <a:t>语言参考</a:t>
            </a:r>
            <a:r>
              <a:rPr lang="en-US" altLang="zh-CN"/>
              <a:t>xv6fs</a:t>
            </a:r>
            <a:r>
              <a:rPr lang="zh-CN" altLang="en-US"/>
              <a:t>实现了日志文件系统，实现了文件系统与操作系统的模块化</a:t>
            </a:r>
            <a:r>
              <a:rPr lang="zh-CN" altLang="en-US"/>
              <a:t>分离，随后进行了功能拓展并参照</a:t>
            </a:r>
            <a:r>
              <a:rPr lang="en-US" altLang="zh-CN"/>
              <a:t>pjdfstest</a:t>
            </a:r>
            <a:r>
              <a:rPr lang="zh-CN" altLang="en-US"/>
              <a:t>进行了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zh-CN" altLang="en-US"/>
              <a:t>未来可以将</a:t>
            </a:r>
            <a:r>
              <a:rPr lang="en-US" altLang="zh-CN"/>
              <a:t>mdtest</a:t>
            </a:r>
            <a:r>
              <a:rPr lang="zh-CN" altLang="en-US"/>
              <a:t>移植到</a:t>
            </a:r>
            <a:r>
              <a:rPr lang="en-US" altLang="zh-CN"/>
              <a:t>ArceOS</a:t>
            </a:r>
            <a:r>
              <a:rPr lang="zh-CN" altLang="en-US"/>
              <a:t>中进行更多的测试，也可参照</a:t>
            </a:r>
            <a:r>
              <a:rPr lang="en-US" altLang="zh-CN"/>
              <a:t>SCALEFS</a:t>
            </a:r>
            <a:r>
              <a:rPr lang="zh-CN" altLang="en-US"/>
              <a:t>支持多核访问。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本面将介绍</a:t>
            </a:r>
            <a:r>
              <a:rPr lang="en-US" altLang="zh-CN"/>
              <a:t>Unikernel</a:t>
            </a:r>
            <a:r>
              <a:rPr lang="zh-CN" altLang="en-US"/>
              <a:t>的概念，</a:t>
            </a:r>
            <a:r>
              <a:rPr lang="en-US" altLang="zh-CN"/>
              <a:t>unikernel</a:t>
            </a:r>
            <a:r>
              <a:rPr lang="zh-CN" altLang="en-US"/>
              <a:t>是针对应用构建的操作系统，通过隔离和定制化</a:t>
            </a:r>
            <a:r>
              <a:rPr lang="zh-CN" altLang="en-US"/>
              <a:t>实现了启动快，效率高的优势，但是也有制作复杂难以推广的</a:t>
            </a:r>
            <a:r>
              <a:rPr lang="zh-CN" altLang="en-US"/>
              <a:t>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根据上述问题，人们提出用模块化操作系统来自动生成</a:t>
            </a:r>
            <a:r>
              <a:rPr lang="en-US" altLang="zh-CN" dirty="0"/>
              <a:t>unikernel</a:t>
            </a:r>
            <a:r>
              <a:rPr lang="zh-CN" altLang="en-US" dirty="0"/>
              <a:t>，将不同功能模块化，并减小了</a:t>
            </a:r>
            <a:r>
              <a:rPr lang="en-US" altLang="zh-CN" dirty="0"/>
              <a:t>api</a:t>
            </a:r>
            <a:r>
              <a:rPr lang="zh-CN" altLang="en-US" dirty="0"/>
              <a:t>的依赖，可以很快的生成不同的</a:t>
            </a:r>
            <a:r>
              <a:rPr lang="en-US" altLang="zh-CN" dirty="0"/>
              <a:t>unikernel</a:t>
            </a:r>
            <a:r>
              <a:rPr lang="zh-CN" altLang="en-US" dirty="0"/>
              <a:t>。实现了由左图复杂依赖的</a:t>
            </a:r>
            <a:r>
              <a:rPr lang="en-US" altLang="zh-CN" dirty="0"/>
              <a:t>linux</a:t>
            </a:r>
            <a:r>
              <a:rPr lang="zh-CN" altLang="en-US" dirty="0"/>
              <a:t>内核到右图精简的</a:t>
            </a:r>
            <a:r>
              <a:rPr lang="en-US" altLang="zh-CN" dirty="0"/>
              <a:t>unikernel</a:t>
            </a:r>
            <a:r>
              <a:rPr lang="zh-CN" altLang="en-US" dirty="0"/>
              <a:t>的转</a:t>
            </a:r>
            <a:r>
              <a:rPr lang="zh-CN" altLang="en-US" dirty="0"/>
              <a:t>变。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本面将介绍</a:t>
            </a:r>
            <a:r>
              <a:rPr lang="en-US" altLang="zh-CN"/>
              <a:t>Xv6 Log fs,xv6</a:t>
            </a:r>
            <a:r>
              <a:rPr lang="zh-CN" altLang="en-US"/>
              <a:t>是一个操作系统，</a:t>
            </a:r>
            <a:r>
              <a:rPr lang="en-US" altLang="zh-CN"/>
              <a:t>xv6fs</a:t>
            </a:r>
            <a:r>
              <a:rPr lang="zh-CN" altLang="en-US"/>
              <a:t>是其对应的文件系统，其日志流程如图所示，用户将数据写入到内存缓冲区之后，数据会被首先拷贝到磁盘中的日志段，随后日志段的数据会被拷贝到数据段完成日志的同步和</a:t>
            </a:r>
            <a:r>
              <a:rPr lang="zh-CN" altLang="en-US"/>
              <a:t>提交。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系统由</a:t>
            </a:r>
            <a:r>
              <a:rPr lang="en-US" altLang="zh-CN" dirty="0"/>
              <a:t>FS+OS</a:t>
            </a:r>
            <a:r>
              <a:rPr lang="zh-CN" altLang="en-US" dirty="0"/>
              <a:t>构成整体结构，随后我将依次介绍</a:t>
            </a:r>
            <a:r>
              <a:rPr lang="en-US" altLang="zh-CN" dirty="0"/>
              <a:t>OS</a:t>
            </a:r>
            <a:r>
              <a:rPr lang="zh-CN" altLang="en-US" dirty="0"/>
              <a:t>部分、</a:t>
            </a:r>
            <a:r>
              <a:rPr lang="en-US" altLang="zh-CN" dirty="0"/>
              <a:t>FS</a:t>
            </a:r>
            <a:r>
              <a:rPr lang="zh-CN" altLang="en-US" dirty="0"/>
              <a:t>部分、中间层，及</a:t>
            </a:r>
            <a:r>
              <a:rPr lang="en-US" altLang="zh-CN" dirty="0"/>
              <a:t>SleepLock</a:t>
            </a:r>
            <a:r>
              <a:rPr lang="zh-CN" altLang="en-US" dirty="0"/>
              <a:t>这一反向调用</a:t>
            </a:r>
            <a:r>
              <a:rPr lang="zh-CN" altLang="en-US" dirty="0"/>
              <a:t>设计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Gill Sans MT" panose="020B05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8797"/>
            <a:ext cx="10515600" cy="688515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10515600" cy="4963126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055" y="6244776"/>
            <a:ext cx="2743200" cy="476699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16152"/>
            <a:ext cx="5181600" cy="4965192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16152"/>
            <a:ext cx="5181600" cy="4965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58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161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45691"/>
            <a:ext cx="5157787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161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45691"/>
            <a:ext cx="5183188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22145" y="1194435"/>
            <a:ext cx="8348980" cy="217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基于模块化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单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内核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操作系统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的日志文件系统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53765" y="4007729"/>
            <a:ext cx="541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汇报人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：张益程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指导老师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李诚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080" y="5446017"/>
            <a:ext cx="4184224" cy="127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5760" y="4894327"/>
            <a:ext cx="252984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2023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9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71483" y="3642126"/>
            <a:ext cx="10690697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3165"/>
            <a:ext cx="8578215" cy="528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781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系统介绍：FS+OS整体结构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945030" y="4432129"/>
            <a:ext cx="3384885" cy="9481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文件系统功能调用路线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5030" y="5055124"/>
            <a:ext cx="3603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操作系统功能调用路线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592022" y="4432129"/>
            <a:ext cx="353008" cy="318765"/>
          </a:xfrm>
          <a:prstGeom prst="ellipse">
            <a:avLst/>
          </a:prstGeom>
          <a:solidFill>
            <a:srgbClr val="C4B1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8592022" y="5126573"/>
            <a:ext cx="353008" cy="318765"/>
          </a:xfrm>
          <a:prstGeom prst="ellipse">
            <a:avLst/>
          </a:prstGeom>
          <a:solidFill>
            <a:srgbClr val="CAEDD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72440" y="758190"/>
            <a:ext cx="732853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369" y="1466071"/>
            <a:ext cx="8617198" cy="48978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" y="70027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系统介绍：ArceOS结构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95" y="1077595"/>
            <a:ext cx="6220460" cy="610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lt"/>
              </a:rPr>
              <a:t>ArceOS结构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</a:rPr>
              <a:t>Module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层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</a:rPr>
              <a:t> + Crate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层</a:t>
            </a:r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5745" y="252272"/>
            <a:ext cx="399461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crate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与内核分离的不同组件的多种实现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200" y="2786969"/>
            <a:ext cx="236601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A38ACB"/>
                </a:solidFill>
                <a:sym typeface="+mn-ea"/>
              </a:rPr>
              <a:t>module</a:t>
            </a:r>
            <a:r>
              <a:rPr lang="zh-CN" altLang="en-US" sz="2000" b="1" dirty="0">
                <a:solidFill>
                  <a:srgbClr val="A38ACB"/>
                </a:solidFill>
                <a:sym typeface="+mn-ea"/>
              </a:rPr>
              <a:t>：</a:t>
            </a:r>
            <a:endParaRPr lang="en-US" altLang="zh-CN" sz="2000" b="1" dirty="0">
              <a:solidFill>
                <a:srgbClr val="A38ACB"/>
              </a:solid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ym typeface="+mn-ea"/>
              </a:rPr>
              <a:t>内核运行核心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ym typeface="+mn-ea"/>
              </a:rPr>
              <a:t>对</a:t>
            </a:r>
            <a:r>
              <a:rPr lang="en-US" altLang="zh-CN" sz="2000" dirty="0">
                <a:sym typeface="+mn-ea"/>
              </a:rPr>
              <a:t>crate</a:t>
            </a:r>
            <a:r>
              <a:rPr lang="zh-CN" altLang="en-US" sz="2000" dirty="0">
                <a:sym typeface="+mn-ea"/>
              </a:rPr>
              <a:t>封装</a:t>
            </a:r>
            <a:endParaRPr lang="zh-CN" altLang="en-US" sz="2000" dirty="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9539" y="1792042"/>
            <a:ext cx="833670" cy="578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795145" y="2374900"/>
            <a:ext cx="854710" cy="412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60665" y="1422400"/>
            <a:ext cx="694690" cy="40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555355" y="1108710"/>
            <a:ext cx="457200" cy="3136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0200" y="2787015"/>
            <a:ext cx="2239010" cy="1619885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35745" y="160020"/>
            <a:ext cx="3994613" cy="917292"/>
          </a:xfrm>
          <a:prstGeom prst="rect">
            <a:avLst/>
          </a:prstGeom>
          <a:noFill/>
          <a:ln w="28575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93040" y="758825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系统介绍：FS整体结构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08340" y="1376767"/>
            <a:ext cx="1753172" cy="11366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+mn-ea"/>
              </a:rPr>
              <a:t>文件系统功能实现模块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678" y="1350362"/>
            <a:ext cx="6858797" cy="44300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05819" y="1301222"/>
            <a:ext cx="2086182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为左边提供功能支持的模块</a:t>
            </a:r>
            <a:endParaRPr lang="zh-CN" altLang="en-US" sz="2000" b="1" dirty="0"/>
          </a:p>
        </p:txBody>
      </p:sp>
      <p:sp>
        <p:nvSpPr>
          <p:cNvPr id="6" name="箭头: 下弧形 5"/>
          <p:cNvSpPr/>
          <p:nvPr/>
        </p:nvSpPr>
        <p:spPr>
          <a:xfrm rot="10800000" flipV="1">
            <a:off x="4802354" y="5753911"/>
            <a:ext cx="3662917" cy="476861"/>
          </a:xfrm>
          <a:prstGeom prst="curvedUpArrow">
            <a:avLst/>
          </a:prstGeom>
          <a:solidFill>
            <a:srgbClr val="FFE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9946" y="1550569"/>
            <a:ext cx="264108" cy="274643"/>
          </a:xfrm>
          <a:prstGeom prst="ellipse">
            <a:avLst/>
          </a:prstGeom>
          <a:solidFill>
            <a:srgbClr val="C4E696"/>
          </a:solidFill>
          <a:ln>
            <a:solidFill>
              <a:srgbClr val="C4E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793371" y="1501877"/>
            <a:ext cx="264108" cy="274643"/>
          </a:xfrm>
          <a:prstGeom prst="ellipse">
            <a:avLst/>
          </a:prstGeom>
          <a:solidFill>
            <a:srgbClr val="FFEBEB"/>
          </a:solidFill>
          <a:ln>
            <a:solidFill>
              <a:srgbClr val="FF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 12"/>
          <p:cNvSpPr/>
          <p:nvPr/>
        </p:nvSpPr>
        <p:spPr>
          <a:xfrm>
            <a:off x="2519421" y="1501877"/>
            <a:ext cx="243289" cy="4142144"/>
          </a:xfrm>
          <a:prstGeom prst="upArrow">
            <a:avLst/>
          </a:prstGeom>
          <a:solidFill>
            <a:srgbClr val="C4E696"/>
          </a:solidFill>
          <a:ln>
            <a:solidFill>
              <a:srgbClr val="C4E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7"/>
          <p:cNvSpPr txBox="1"/>
          <p:nvPr/>
        </p:nvSpPr>
        <p:spPr>
          <a:xfrm>
            <a:off x="1950455" y="2677408"/>
            <a:ext cx="500642" cy="279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调用关系自底向上</a:t>
            </a:r>
            <a:endParaRPr lang="zh-CN" altLang="en-US" sz="2000" b="1" dirty="0"/>
          </a:p>
        </p:txBody>
      </p:sp>
      <p:sp>
        <p:nvSpPr>
          <p:cNvPr id="15" name="内容占位符 7"/>
          <p:cNvSpPr txBox="1"/>
          <p:nvPr/>
        </p:nvSpPr>
        <p:spPr>
          <a:xfrm>
            <a:off x="5656767" y="6291121"/>
            <a:ext cx="2549852" cy="476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/>
              <a:t>调用关系从右至左</a:t>
            </a:r>
            <a:endParaRPr lang="zh-CN" altLang="en-US" sz="2400" b="1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05740" y="840105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02107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 系统介绍：FS的新增功能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27101" y="5115930"/>
            <a:ext cx="2495430" cy="8463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A38ACB"/>
                </a:solidFill>
              </a:rPr>
              <a:t>二级间接索引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74055" y="1518481"/>
            <a:ext cx="7030616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truncate</a:t>
            </a:r>
            <a:r>
              <a:rPr lang="zh-CN" altLang="en-US" sz="2400" b="1" dirty="0">
                <a:latin typeface="+mn-ea"/>
              </a:rPr>
              <a:t>：支持文件的扩大和缩小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remove</a:t>
            </a:r>
            <a:r>
              <a:rPr lang="zh-CN" altLang="en-US" sz="2400" b="1" dirty="0">
                <a:latin typeface="+mn-ea"/>
              </a:rPr>
              <a:t>：支持文件删除和目录递归删除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 err="1">
                <a:solidFill>
                  <a:srgbClr val="A38ACB"/>
                </a:solidFill>
                <a:latin typeface="+mn-ea"/>
              </a:rPr>
              <a:t>syslink</a:t>
            </a: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 &amp; </a:t>
            </a:r>
            <a:r>
              <a:rPr lang="en-US" altLang="zh-CN" sz="2400" b="1" dirty="0" err="1">
                <a:solidFill>
                  <a:srgbClr val="A38ACB"/>
                </a:solidFill>
                <a:latin typeface="+mn-ea"/>
              </a:rPr>
              <a:t>sysunlink</a:t>
            </a:r>
            <a:r>
              <a:rPr lang="zh-CN" altLang="en-US" sz="2400" b="1" dirty="0">
                <a:latin typeface="+mn-ea"/>
              </a:rPr>
              <a:t>：支持硬链接的创建和删除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rename</a:t>
            </a:r>
            <a:r>
              <a:rPr lang="zh-CN" altLang="en-US" sz="2400" b="1" dirty="0">
                <a:latin typeface="+mn-ea"/>
              </a:rPr>
              <a:t>：支持文件和目录的重命名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133" y="2456424"/>
            <a:ext cx="1786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A38ACB"/>
                </a:solidFill>
              </a:rPr>
              <a:t>新增函数</a:t>
            </a:r>
            <a:endParaRPr lang="zh-CN" altLang="en-US" sz="28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743344" y="1983092"/>
            <a:ext cx="1162637" cy="656818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731065" y="2639910"/>
            <a:ext cx="1174916" cy="11779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761676" y="2651972"/>
            <a:ext cx="1164643" cy="721359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743344" y="2651972"/>
            <a:ext cx="1182975" cy="148236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869505" y="4943337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支持</a:t>
            </a:r>
            <a:r>
              <a:rPr lang="en-US" altLang="zh-CN" sz="2400" b="1" dirty="0" err="1">
                <a:latin typeface="+mn-ea"/>
              </a:rPr>
              <a:t>inode</a:t>
            </a:r>
            <a:r>
              <a:rPr lang="zh-CN" altLang="en-US" sz="2400" b="1" dirty="0">
                <a:latin typeface="+mn-ea"/>
              </a:rPr>
              <a:t>到</a:t>
            </a:r>
            <a:r>
              <a:rPr lang="en-US" altLang="zh-CN" sz="2400" b="1" dirty="0">
                <a:latin typeface="+mn-ea"/>
              </a:rPr>
              <a:t>block</a:t>
            </a:r>
            <a:r>
              <a:rPr lang="zh-CN" altLang="en-US" sz="2400" b="1" dirty="0">
                <a:latin typeface="+mn-ea"/>
              </a:rPr>
              <a:t>的二级间接索引 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69831" y="5566566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最大支持</a:t>
            </a:r>
            <a:r>
              <a:rPr lang="en-US" altLang="zh-CN" sz="2400" b="1" dirty="0">
                <a:latin typeface="+mn-ea"/>
              </a:rPr>
              <a:t>2MB</a:t>
            </a:r>
            <a:r>
              <a:rPr lang="zh-CN" altLang="en-US" sz="2400" b="1" dirty="0">
                <a:latin typeface="+mn-ea"/>
              </a:rPr>
              <a:t>的文件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525114" y="5058755"/>
            <a:ext cx="212645" cy="230833"/>
          </a:xfrm>
          <a:prstGeom prst="ellipse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525114" y="5681348"/>
            <a:ext cx="212645" cy="230833"/>
          </a:xfrm>
          <a:prstGeom prst="ellipse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343910" y="5181600"/>
            <a:ext cx="789940" cy="34544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343910" y="5527040"/>
            <a:ext cx="777240" cy="28956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53390" y="890270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9131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 系统介绍：接口层设计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872" y="4159590"/>
            <a:ext cx="4918758" cy="2480945"/>
          </a:xfrm>
          <a:prstGeom prst="rect">
            <a:avLst/>
          </a:prstGeom>
        </p:spPr>
      </p:pic>
      <p:sp>
        <p:nvSpPr>
          <p:cNvPr id="12" name="内容占位符 7"/>
          <p:cNvSpPr>
            <a:spLocks noGrp="1"/>
          </p:cNvSpPr>
          <p:nvPr/>
        </p:nvSpPr>
        <p:spPr>
          <a:xfrm>
            <a:off x="446872" y="1414998"/>
            <a:ext cx="3035636" cy="19059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A38ACB"/>
                </a:solidFill>
              </a:rPr>
              <a:t>文件系统部分</a:t>
            </a:r>
            <a:r>
              <a:rPr lang="zh-CN" altLang="en-US" sz="2400" dirty="0"/>
              <a:t>将调用的操作系统功能抽象成</a:t>
            </a:r>
            <a:r>
              <a:rPr lang="zh-CN" altLang="en-US" sz="2400" b="1" dirty="0"/>
              <a:t>特征</a:t>
            </a:r>
            <a:r>
              <a:rPr lang="en-US" altLang="zh-CN" sz="2400" b="1" dirty="0"/>
              <a:t>(Trait)</a:t>
            </a:r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96000" y="4833620"/>
            <a:ext cx="49187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A38ACB"/>
                </a:solidFill>
              </a:rPr>
              <a:t>操作系统部分</a:t>
            </a:r>
            <a:r>
              <a:rPr lang="zh-CN" altLang="en-US" sz="2400" dirty="0"/>
              <a:t>使用操作系统内功能实现这些特征的</a:t>
            </a:r>
            <a:r>
              <a:rPr lang="zh-CN" altLang="en-US" sz="2400" b="1" dirty="0"/>
              <a:t>实例</a:t>
            </a:r>
            <a:endParaRPr lang="zh-CN" altLang="en-US" sz="2400" b="1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18440" y="880110"/>
            <a:ext cx="620712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385" y="1490345"/>
            <a:ext cx="8094345" cy="23704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064895"/>
            <a:ext cx="9394825" cy="5386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05" y="147847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3.6 系统介绍：SleepLock设计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809910" y="1835323"/>
            <a:ext cx="2222070" cy="13038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b="1" dirty="0">
                <a:latin typeface="+mn-ea"/>
              </a:rPr>
              <a:t>在</a:t>
            </a:r>
            <a:r>
              <a:rPr lang="en-US" altLang="zh-CN" sz="2200" b="1" dirty="0">
                <a:latin typeface="+mn-ea"/>
              </a:rPr>
              <a:t>OS</a:t>
            </a:r>
            <a:r>
              <a:rPr lang="zh-CN" altLang="en-US" sz="2200" b="1" dirty="0">
                <a:latin typeface="+mn-ea"/>
              </a:rPr>
              <a:t>内部维护锁结构访问的原子性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9357" y="5639771"/>
            <a:ext cx="4721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只向文件系统暴露必要的函数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81265" y="3248025"/>
            <a:ext cx="1852295" cy="361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16420" y="1634490"/>
            <a:ext cx="1934210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10" idx="3"/>
          </p:cNvCxnSpPr>
          <p:nvPr/>
        </p:nvCxnSpPr>
        <p:spPr>
          <a:xfrm>
            <a:off x="8850630" y="1878330"/>
            <a:ext cx="859790" cy="179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0"/>
          </p:cNvCxnSpPr>
          <p:nvPr/>
        </p:nvCxnSpPr>
        <p:spPr>
          <a:xfrm flipV="1">
            <a:off x="8507730" y="2120900"/>
            <a:ext cx="1189990" cy="1127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747885" y="1835150"/>
            <a:ext cx="2296160" cy="1056005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60020" y="836295"/>
            <a:ext cx="675640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293620" y="2891790"/>
            <a:ext cx="2683510" cy="196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71420" y="4852670"/>
            <a:ext cx="892810" cy="722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59105" y="5575300"/>
            <a:ext cx="4149090" cy="607060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810" y="11003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功能测试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307340" y="1077595"/>
            <a:ext cx="11758930" cy="537654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err="1">
                <a:solidFill>
                  <a:srgbClr val="A48BCB"/>
                </a:solidFill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：POSIX 系统调用的测试套件，在一定程度上能测试文件系统的功能性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A48BCB"/>
                </a:solidFill>
                <a:latin typeface="微软雅黑" charset="0"/>
                <a:ea typeface="微软雅黑" charset="0"/>
                <a:cs typeface="微软雅黑" charset="0"/>
              </a:rPr>
              <a:t>测试内容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：输入检测、错误信息反馈、结果和元数据修改的正确性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39189" y="2990850"/>
          <a:ext cx="974492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69"/>
                <a:gridCol w="676910"/>
                <a:gridCol w="1870075"/>
                <a:gridCol w="1489710"/>
                <a:gridCol w="549910"/>
                <a:gridCol w="1070610"/>
                <a:gridCol w="1085568"/>
                <a:gridCol w="1715770"/>
              </a:tblGrid>
              <a:tr h="64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读写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</a:t>
                      </a:r>
                      <a:endParaRPr lang="zh-CN" altLang="en-US" dirty="0"/>
                    </a:p>
                    <a:p>
                      <a:r>
                        <a:rPr lang="zh-CN" altLang="en-US" dirty="0"/>
                        <a:t>（多次</a:t>
                      </a:r>
                      <a:r>
                        <a:rPr lang="zh-CN" altLang="en-US" dirty="0"/>
                        <a:t>重复）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ls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重命名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link/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unlink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truncate</a:t>
                      </a:r>
                      <a:endParaRPr lang="en-US" altLang="zh-CN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/>
                        <a:t>目录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√（</a:t>
                      </a:r>
                      <a:r>
                        <a:rPr lang="zh-CN" altLang="en-US" sz="1800" dirty="0">
                          <a:sym typeface="+mn-ea"/>
                        </a:rPr>
                        <a:t>并发）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r>
                        <a:rPr lang="zh-CN" altLang="en-US"/>
                        <a:t>（递归</a:t>
                      </a:r>
                      <a:r>
                        <a:rPr lang="zh-CN" altLang="en-US"/>
                        <a:t>删除）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√（并发、</a:t>
                      </a:r>
                      <a:r>
                        <a:rPr lang="zh-CN" altLang="en-US" sz="1800" dirty="0">
                          <a:sym typeface="+mn-ea"/>
                        </a:rPr>
                        <a:t>大量）</a:t>
                      </a:r>
                      <a:endParaRPr lang="zh-CN" altLang="en-US" sz="1800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>
                      <a:solidFill>
                        <a:schemeClr val="tx1"/>
                      </a:solidFill>
                      <a:prstDash val="solid"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/>
                        <a:t>元数据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T>
                      <a:noFill/>
                    </a:lnT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511810" y="798830"/>
            <a:ext cx="27990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" y="21036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总结与展望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552450" y="911225"/>
            <a:ext cx="340614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677795" y="2741295"/>
            <a:ext cx="1727835" cy="96012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405711" y="245141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3200" b="1" cap="none" spc="0" dirty="0">
                <a:ln w="0"/>
                <a:solidFill>
                  <a:srgbClr val="A38AC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日志文件系统</a:t>
            </a:r>
            <a:endParaRPr lang="zh-CN" altLang="en-US" sz="3200" b="1" cap="none" spc="0" dirty="0">
              <a:ln w="0"/>
              <a:solidFill>
                <a:srgbClr val="A38AC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2715" y="3644552"/>
            <a:ext cx="164401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语言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29025" y="1771015"/>
            <a:ext cx="5809615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r>
              <a:rPr lang="en-US" altLang="zh-CN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ArceOS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4867" y="1343394"/>
            <a:ext cx="22161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7071995" y="1791970"/>
            <a:ext cx="170815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061835" y="275145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677890" y="1270041"/>
            <a:ext cx="29273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拓展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494729" y="3682112"/>
            <a:ext cx="377126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参考</a:t>
            </a:r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进行测试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677795" y="180149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9566" y="4838447"/>
            <a:ext cx="120904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mdtest</a:t>
            </a:r>
            <a:endParaRPr lang="en-US" altLang="zh-C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22336" y="3464942"/>
            <a:ext cx="160782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完善测试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83696" y="3471292"/>
            <a:ext cx="160782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多核</a:t>
            </a:r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访问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01906" y="4838447"/>
            <a:ext cx="138811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caleFS</a:t>
            </a:r>
            <a:endParaRPr lang="en-US" altLang="zh-C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958590" y="2971800"/>
            <a:ext cx="1778000" cy="1866900"/>
          </a:xfrm>
          <a:prstGeom prst="straightConnector1">
            <a:avLst/>
          </a:prstGeom>
          <a:ln w="38100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736590" y="2971800"/>
            <a:ext cx="1765300" cy="1879600"/>
          </a:xfrm>
          <a:prstGeom prst="straightConnector1">
            <a:avLst/>
          </a:prstGeom>
          <a:ln w="38100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2" grpId="0"/>
      <p:bldP spid="48" grpId="0"/>
      <p:bldP spid="47" grpId="0"/>
      <p:bldP spid="31" grpId="1"/>
      <p:bldP spid="33" grpId="1"/>
      <p:bldP spid="32" grpId="1"/>
      <p:bldP spid="48" grpId="1"/>
      <p:bldP spid="47" grpId="1"/>
      <p:bldP spid="13" grpId="0"/>
      <p:bldP spid="10" grpId="0"/>
      <p:bldP spid="19" grpId="0"/>
      <p:bldP spid="18" grpId="0"/>
      <p:bldP spid="13" grpId="1"/>
      <p:bldP spid="10" grpId="1"/>
      <p:bldP spid="19" grpId="1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86280" y="762635"/>
            <a:ext cx="834898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基于模块化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单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内核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操作系统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的日志文件系统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080" y="5446017"/>
            <a:ext cx="4184224" cy="1271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21510" y="3213735"/>
            <a:ext cx="834898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Thank you for your attention!</a:t>
            </a:r>
            <a:endParaRPr lang="en-US" altLang="zh-CN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1160" y="4181084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张益程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5760" y="4702557"/>
            <a:ext cx="252984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2023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9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 bwMode="auto">
          <a:xfrm>
            <a:off x="1350150" y="1341613"/>
            <a:ext cx="762000" cy="665162"/>
            <a:chOff x="1110" y="2656"/>
            <a:chExt cx="1549" cy="1351"/>
          </a:xfrm>
        </p:grpSpPr>
        <p:sp>
          <p:nvSpPr>
            <p:cNvPr id="46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1959750" y="1951212"/>
            <a:ext cx="2131695" cy="1536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2381390" y="1478138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chemeClr val="tx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课题介绍</a:t>
            </a:r>
            <a:endParaRPr lang="zh-CN" altLang="en-US" sz="2400" b="1" dirty="0">
              <a:solidFill>
                <a:schemeClr val="tx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gray">
          <a:xfrm>
            <a:off x="1545413" y="1440038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0" name="Group 7"/>
          <p:cNvGrpSpPr/>
          <p:nvPr/>
        </p:nvGrpSpPr>
        <p:grpSpPr bwMode="auto">
          <a:xfrm>
            <a:off x="2112150" y="2277320"/>
            <a:ext cx="762000" cy="665162"/>
            <a:chOff x="3174" y="2656"/>
            <a:chExt cx="1549" cy="1351"/>
          </a:xfrm>
        </p:grpSpPr>
        <p:sp>
          <p:nvSpPr>
            <p:cNvPr id="54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3133230" y="2353520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课题背景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gray">
          <a:xfrm>
            <a:off x="2307413" y="2375745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8" name="Group 17"/>
          <p:cNvGrpSpPr/>
          <p:nvPr/>
        </p:nvGrpSpPr>
        <p:grpSpPr bwMode="auto">
          <a:xfrm>
            <a:off x="2878550" y="3156668"/>
            <a:ext cx="762001" cy="665162"/>
            <a:chOff x="1110" y="2656"/>
            <a:chExt cx="1549" cy="1351"/>
          </a:xfrm>
        </p:grpSpPr>
        <p:sp>
          <p:nvSpPr>
            <p:cNvPr id="6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 flipV="1">
            <a:off x="3488150" y="3744603"/>
            <a:ext cx="2131695" cy="2166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3899630" y="3232868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系统介绍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gray">
          <a:xfrm>
            <a:off x="3073813" y="3255093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66" name="Group 21"/>
          <p:cNvGrpSpPr/>
          <p:nvPr/>
        </p:nvGrpSpPr>
        <p:grpSpPr bwMode="auto">
          <a:xfrm>
            <a:off x="3640551" y="4081051"/>
            <a:ext cx="762000" cy="665162"/>
            <a:chOff x="3174" y="2656"/>
            <a:chExt cx="1549" cy="1351"/>
          </a:xfrm>
        </p:grpSpPr>
        <p:sp>
          <p:nvSpPr>
            <p:cNvPr id="70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Line 28"/>
          <p:cNvSpPr>
            <a:spLocks noChangeShapeType="1"/>
          </p:cNvSpPr>
          <p:nvPr/>
        </p:nvSpPr>
        <p:spPr bwMode="auto">
          <a:xfrm flipV="1">
            <a:off x="4250151" y="4678268"/>
            <a:ext cx="2131695" cy="12382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4661631" y="4157251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功能测试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gray">
          <a:xfrm>
            <a:off x="3835814" y="4179476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171392" y="2796538"/>
            <a:ext cx="3822347" cy="969539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A48BCB"/>
                </a:solidFill>
              </a:rPr>
              <a:t>内容概要</a:t>
            </a:r>
            <a:endParaRPr lang="zh-CN" altLang="en-US" b="1" dirty="0">
              <a:solidFill>
                <a:srgbClr val="A48BCB"/>
              </a:solidFill>
            </a:endParaRPr>
          </a:p>
        </p:txBody>
      </p:sp>
      <p:sp>
        <p:nvSpPr>
          <p:cNvPr id="89" name="Text Box 27"/>
          <p:cNvSpPr txBox="1">
            <a:spLocks noChangeArrowheads="1"/>
          </p:cNvSpPr>
          <p:nvPr/>
        </p:nvSpPr>
        <p:spPr bwMode="gray">
          <a:xfrm>
            <a:off x="4609823" y="5073379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7" name="Line 28"/>
          <p:cNvSpPr>
            <a:spLocks noChangeShapeType="1"/>
          </p:cNvSpPr>
          <p:nvPr/>
        </p:nvSpPr>
        <p:spPr bwMode="auto">
          <a:xfrm flipV="1">
            <a:off x="5014646" y="5722084"/>
            <a:ext cx="2131695" cy="12929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5436286" y="5164784"/>
            <a:ext cx="171005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总结与展望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gray">
          <a:xfrm>
            <a:off x="4594118" y="522383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10" name="Group 17"/>
          <p:cNvGrpSpPr/>
          <p:nvPr/>
        </p:nvGrpSpPr>
        <p:grpSpPr bwMode="auto">
          <a:xfrm>
            <a:off x="4396156" y="5107634"/>
            <a:ext cx="762001" cy="665162"/>
            <a:chOff x="1110" y="2656"/>
            <a:chExt cx="1549" cy="1351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ext Box 27"/>
          <p:cNvSpPr txBox="1">
            <a:spLocks noChangeArrowheads="1"/>
          </p:cNvSpPr>
          <p:nvPr/>
        </p:nvSpPr>
        <p:spPr bwMode="gray">
          <a:xfrm>
            <a:off x="4605548" y="520351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 flipV="1">
            <a:off x="2721750" y="2908933"/>
            <a:ext cx="2131695" cy="224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989" y="203759"/>
            <a:ext cx="3270709" cy="619106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课题介绍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550795" y="3617595"/>
            <a:ext cx="1727835" cy="96012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278711" y="332771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rgbClr val="A38AC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日志文件系统</a:t>
            </a:r>
            <a:endParaRPr lang="zh-CN" altLang="en-US" sz="3200" b="1" cap="none" spc="0" dirty="0">
              <a:ln w="0"/>
              <a:solidFill>
                <a:srgbClr val="A38AC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3935" y="4496087"/>
            <a:ext cx="164401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语言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95675" y="2623820"/>
            <a:ext cx="4562475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r>
              <a:rPr lang="en-US" altLang="zh-CN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ArceOS</a:t>
            </a:r>
            <a:endParaRPr lang="en-US" altLang="zh-CN" sz="3200" b="1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7867" y="2219694"/>
            <a:ext cx="22161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950075" y="2668270"/>
            <a:ext cx="1703070" cy="96393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950075" y="3619500"/>
            <a:ext cx="1703070" cy="948055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564225" y="2220001"/>
            <a:ext cx="29273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拓展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67729" y="4567302"/>
            <a:ext cx="377126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参考</a:t>
            </a:r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进行测试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8125" y="822960"/>
            <a:ext cx="272732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0795" y="267779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7235" y="3141345"/>
            <a:ext cx="2733675" cy="57467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305697"/>
                </a:solidFill>
              </a:rPr>
              <a:t>2.</a:t>
            </a:r>
            <a:r>
              <a:rPr lang="zh-CN" altLang="en-US" b="1" dirty="0">
                <a:solidFill>
                  <a:srgbClr val="305697"/>
                </a:solidFill>
              </a:rPr>
              <a:t>课题背景</a:t>
            </a:r>
            <a:endParaRPr lang="zh-CN" altLang="en-US" b="1" dirty="0">
              <a:solidFill>
                <a:srgbClr val="30569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7100" y="1281430"/>
            <a:ext cx="27330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latin typeface="微软雅黑" charset="0"/>
                <a:ea typeface="微软雅黑" charset="0"/>
                <a:sym typeface="+mn-ea"/>
              </a:rPr>
              <a:t>2.1 </a:t>
            </a:r>
            <a:r>
              <a:rPr lang="en-US" altLang="zh-CN" sz="2800" b="1">
                <a:latin typeface="微软雅黑" charset="0"/>
                <a:ea typeface="微软雅黑" charset="0"/>
                <a:sym typeface="+mn-ea"/>
              </a:rPr>
              <a:t>Unikernel</a:t>
            </a:r>
            <a:endParaRPr lang="en-US" altLang="zh-CN" sz="24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6920" y="1417955"/>
            <a:ext cx="3525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  <a:cs typeface="微软雅黑" charset="0"/>
              </a:rPr>
              <a:t>2.2 </a:t>
            </a:r>
            <a:r>
              <a:rPr lang="zh-CN" altLang="en-US" sz="2800" b="1" dirty="0"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endParaRPr lang="zh-CN" altLang="en-US" sz="28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155" y="4846320"/>
            <a:ext cx="31235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2.3 Xv6 Log-FS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20480" y="4889545"/>
            <a:ext cx="243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2.4 Rust 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22795" y="3633470"/>
            <a:ext cx="2103755" cy="12001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122795" y="1952625"/>
            <a:ext cx="2068195" cy="116522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479040" y="3638550"/>
            <a:ext cx="2068195" cy="116522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479040" y="1901825"/>
            <a:ext cx="2103755" cy="12001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419860"/>
            <a:ext cx="7828280" cy="3570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174" y="185714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Unikernel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" y="5536565"/>
            <a:ext cx="8056880" cy="68834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200" b="1" dirty="0">
                <a:solidFill>
                  <a:srgbClr val="A48BCB"/>
                </a:solidFill>
              </a:rPr>
              <a:t>Unikernel</a:t>
            </a:r>
            <a:r>
              <a:rPr lang="zh-CN" altLang="en-US" sz="2200" b="1" dirty="0"/>
              <a:t>：针对应用构建出的专用的，单地址空间的机器镜像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8398205" y="1040889"/>
            <a:ext cx="2478074" cy="20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优势：</a:t>
            </a:r>
            <a:endParaRPr lang="en-US" altLang="zh-CN" sz="2200" b="1" dirty="0">
              <a:solidFill>
                <a:srgbClr val="A38AC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启动时间少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内存占用小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效率高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8205" y="3358010"/>
            <a:ext cx="3834435" cy="2063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劣势：</a:t>
            </a:r>
            <a:endParaRPr lang="en-US" altLang="zh-CN" sz="2200" b="1" dirty="0">
              <a:solidFill>
                <a:srgbClr val="A38AC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不同应用的</a:t>
            </a:r>
            <a:r>
              <a:rPr lang="en-US" altLang="zh-CN" sz="22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Unikernel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工序复杂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难以推广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6240" y="873760"/>
            <a:ext cx="555815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67640" y="5612765"/>
            <a:ext cx="7985125" cy="68961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260" y="237490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课题背景：模块化操作系统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259" y="1675759"/>
            <a:ext cx="10220326" cy="538702"/>
          </a:xfrm>
        </p:spPr>
        <p:txBody>
          <a:bodyPr>
            <a:normAutofit fontScale="85000"/>
          </a:bodyPr>
          <a:lstStyle/>
          <a:p>
            <a:pPr marL="0" indent="0">
              <a:buNone/>
            </a:pPr>
            <a:r>
              <a:rPr lang="en-US" altLang="zh-CN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Unikraft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语言实现的一个用于生成Unikernel的模块化操作系统库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3" y="2372156"/>
            <a:ext cx="5029200" cy="3361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28" y="2459012"/>
            <a:ext cx="4103369" cy="1342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645" y="4045436"/>
            <a:ext cx="2199640" cy="17907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5257800" y="4248150"/>
            <a:ext cx="3114675" cy="0"/>
          </a:xfrm>
          <a:prstGeom prst="straightConnector1">
            <a:avLst/>
          </a:prstGeom>
          <a:ln w="88900">
            <a:solidFill>
              <a:srgbClr val="A38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83517" y="3551888"/>
            <a:ext cx="2851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完全的模块化实现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7310" y="4541986"/>
            <a:ext cx="3315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API间的依赖关系小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6260" y="930910"/>
            <a:ext cx="684403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439352"/>
            <a:ext cx="7199630" cy="4105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75" y="17159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课题背景：Xv6 Log-FS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905" y="1075690"/>
            <a:ext cx="11934190" cy="1560195"/>
          </a:xfrm>
        </p:spPr>
        <p:txBody>
          <a:bodyPr>
            <a:normAutofit fontScale="90000"/>
          </a:bodyPr>
          <a:lstStyle/>
          <a:p>
            <a:pPr lvl="1">
              <a:lnSpc>
                <a:spcPct val="150000"/>
              </a:lnSpc>
            </a:pPr>
            <a:r>
              <a:rPr lang="en-US" altLang="zh-CN" sz="2665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Xv6</a:t>
            </a:r>
            <a:r>
              <a:rPr lang="zh-CN" altLang="en-US" sz="2665" dirty="0">
                <a:sym typeface="+mn-ea"/>
              </a:rPr>
              <a:t>：MIT 6.828课程为教学用c++实现的一个类unix操作系统</a:t>
            </a:r>
            <a:endParaRPr lang="en-US" altLang="zh-CN" sz="2665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665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Xv6 Log-FS</a:t>
            </a:r>
            <a:r>
              <a:rPr lang="en-US" altLang="zh-CN" sz="2665" b="1" dirty="0" err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665" dirty="0">
                <a:sym typeface="+mn-ea"/>
              </a:rPr>
              <a:t>为</a:t>
            </a:r>
            <a:r>
              <a:rPr lang="en-US" altLang="zh-CN" sz="2665" dirty="0">
                <a:sym typeface="+mn-ea"/>
              </a:rPr>
              <a:t>Xv6</a:t>
            </a:r>
            <a:r>
              <a:rPr lang="zh-CN" altLang="en-US" sz="2665" dirty="0">
                <a:sym typeface="+mn-ea"/>
              </a:rPr>
              <a:t>设计的一个日志文件系统，支持掉电重启时的故障恢复</a:t>
            </a:r>
            <a:endParaRPr lang="zh-CN" altLang="en-US" sz="2665" dirty="0"/>
          </a:p>
          <a:p>
            <a:pPr lvl="1"/>
            <a:endParaRPr lang="zh-CN" altLang="en-US" sz="3000" dirty="0"/>
          </a:p>
          <a:p>
            <a:endParaRPr lang="zh-CN" altLang="en-US" sz="3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3670300"/>
            <a:ext cx="5246370" cy="69977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72440" y="859790"/>
            <a:ext cx="628586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47879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课题背景：Rust and Why Rust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1" y="2480309"/>
            <a:ext cx="4366260" cy="1804290"/>
          </a:xfrm>
        </p:spPr>
        <p:txBody>
          <a:bodyPr>
            <a:normAutofit lnSpcReduction="10000"/>
          </a:bodyPr>
          <a:lstStyle/>
          <a:p>
            <a:pPr marL="457200" lvl="1" indent="0" algn="ctr">
              <a:buNone/>
            </a:pPr>
            <a:r>
              <a:rPr lang="en-US" altLang="zh-CN" sz="3600" b="1" dirty="0">
                <a:solidFill>
                  <a:srgbClr val="A38ACB"/>
                </a:solidFill>
              </a:rPr>
              <a:t>——Rust——</a:t>
            </a:r>
            <a:endParaRPr lang="en-US" altLang="zh-CN" sz="3600" b="1" dirty="0">
              <a:solidFill>
                <a:srgbClr val="A38ACB"/>
              </a:solidFill>
            </a:endParaRP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altLang="zh-CN" b="1" dirty="0">
                <a:latin typeface="+mj-lt"/>
                <a:ea typeface="黑体" panose="02010609060101010101" pitchFamily="49" charset="-122"/>
              </a:rPr>
              <a:t>Mozilla 在 2010 </a:t>
            </a:r>
            <a:r>
              <a:rPr lang="en-US" altLang="zh-CN" b="1" dirty="0" err="1">
                <a:latin typeface="+mj-lt"/>
                <a:ea typeface="黑体" panose="02010609060101010101" pitchFamily="49" charset="-122"/>
              </a:rPr>
              <a:t>年开发的</a:t>
            </a:r>
            <a:r>
              <a:rPr lang="zh-CN" altLang="en-US" b="1" dirty="0">
                <a:latin typeface="+mj-lt"/>
                <a:ea typeface="黑体" panose="02010609060101010101" pitchFamily="49" charset="-122"/>
              </a:rPr>
              <a:t>高性能</a:t>
            </a:r>
            <a:r>
              <a:rPr lang="en-US" altLang="zh-CN" b="1" dirty="0" err="1">
                <a:latin typeface="+mj-lt"/>
                <a:ea typeface="黑体" panose="02010609060101010101" pitchFamily="49" charset="-122"/>
              </a:rPr>
              <a:t>现代计算机编程语言</a:t>
            </a:r>
            <a:endParaRPr lang="en-US" altLang="zh-CN" b="1" dirty="0">
              <a:latin typeface="+mj-lt"/>
              <a:ea typeface="黑体" panose="02010609060101010101" pitchFamily="49" charset="-122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010275" y="1770380"/>
            <a:ext cx="5815965" cy="452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性能高、内存安全、并发效率高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强大的静态检查工具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简便的包管理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和编译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Cargo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采用特征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(Trait)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的设计思路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摒弃了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C++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繁重的类继承模式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" y="281571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435" y="936625"/>
            <a:ext cx="80695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7177"/>
            <a:ext cx="10515600" cy="68851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系统介绍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2665" y="5703570"/>
            <a:ext cx="4089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操作系统中文件系统相关部分占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452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文件系统部分共计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2922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7695" y="815975"/>
            <a:ext cx="322961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01820" y="1525905"/>
            <a:ext cx="21990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ArceOS结构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9190" y="4116070"/>
            <a:ext cx="160782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整体结构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9295" y="2783205"/>
            <a:ext cx="19640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接口层结构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9920" y="4111625"/>
            <a:ext cx="160782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新增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功能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12" name="左弧形箭头 11"/>
          <p:cNvSpPr/>
          <p:nvPr/>
        </p:nvSpPr>
        <p:spPr>
          <a:xfrm>
            <a:off x="2580640" y="1637030"/>
            <a:ext cx="883920" cy="31432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32065" y="1767205"/>
            <a:ext cx="1257935" cy="2984500"/>
          </a:xfrm>
          <a:prstGeom prst="rightBrac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104640" y="1409065"/>
            <a:ext cx="2794000" cy="755015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02455" y="2651760"/>
            <a:ext cx="2198370" cy="74041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42665" y="3879850"/>
            <a:ext cx="3917950" cy="144145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5498465" y="3886200"/>
            <a:ext cx="0" cy="14414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7695" y="2732405"/>
            <a:ext cx="19646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SleepLock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设计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61450" y="2783205"/>
            <a:ext cx="19646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FS+OS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整体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结构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TABLE_BEAUTIFY" val="smartTable{a8176f58-84bd-43dc-85b2-dcd953c3bc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1418</Words>
  <Application>WPS 演示</Application>
  <PresentationFormat>宽屏</PresentationFormat>
  <Paragraphs>276</Paragraphs>
  <Slides>18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宋体</vt:lpstr>
      <vt:lpstr>Wingdings</vt:lpstr>
      <vt:lpstr>Gill Sans MT</vt:lpstr>
      <vt:lpstr>苹方-简</vt:lpstr>
      <vt:lpstr>华文新魏</vt:lpstr>
      <vt:lpstr>Calibri</vt:lpstr>
      <vt:lpstr>黑体</vt:lpstr>
      <vt:lpstr>汉仪中黑KW</vt:lpstr>
      <vt:lpstr>微软雅黑</vt:lpstr>
      <vt:lpstr>Calibri</vt:lpstr>
      <vt:lpstr>Arial</vt:lpstr>
      <vt:lpstr>汉仪旗黑</vt:lpstr>
      <vt:lpstr>Times New Roman Bold</vt:lpstr>
      <vt:lpstr>Wingdings</vt:lpstr>
      <vt:lpstr>宋体-简</vt:lpstr>
      <vt:lpstr>微软雅黑</vt:lpstr>
      <vt:lpstr>宋体</vt:lpstr>
      <vt:lpstr>Arial Unicode MS</vt:lpstr>
      <vt:lpstr>华康俪金黑W8(P)</vt:lpstr>
      <vt:lpstr>Times New Roman</vt:lpstr>
      <vt:lpstr>Helvetica Neue</vt:lpstr>
      <vt:lpstr>汉仪书宋二KW</vt:lpstr>
      <vt:lpstr>Apple Color Emoji</vt:lpstr>
      <vt:lpstr>Office 主题</vt:lpstr>
      <vt:lpstr>PowerPoint 演示文稿</vt:lpstr>
      <vt:lpstr>内容概要</vt:lpstr>
      <vt:lpstr>1.课题介绍</vt:lpstr>
      <vt:lpstr>2.课题背景</vt:lpstr>
      <vt:lpstr>2.1 课题背景：Unikernel</vt:lpstr>
      <vt:lpstr>2.2 课题背景：模块化操作系统</vt:lpstr>
      <vt:lpstr>2.3 课题背景：Xv6 Log-FS</vt:lpstr>
      <vt:lpstr>2.4 课题背景：Rust and Why Rust</vt:lpstr>
      <vt:lpstr>3. 系统介绍</vt:lpstr>
      <vt:lpstr>3.1 系统介绍：FS+OS整体结构</vt:lpstr>
      <vt:lpstr>3.2 系统介绍：ArceOS结构</vt:lpstr>
      <vt:lpstr>3.3 系统介绍：FS整体结构</vt:lpstr>
      <vt:lpstr>3.4 系统介绍：FS的新增功能</vt:lpstr>
      <vt:lpstr>3.5 系统介绍：接口层设计</vt:lpstr>
      <vt:lpstr>3.6 系统介绍：SleepLock设计</vt:lpstr>
      <vt:lpstr>4. 功能测试</vt:lpstr>
      <vt:lpstr>5. 总结与展望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Li</dc:creator>
  <cp:lastModifiedBy>Zonda</cp:lastModifiedBy>
  <cp:revision>556</cp:revision>
  <cp:lastPrinted>2023-06-09T02:50:09Z</cp:lastPrinted>
  <dcterms:created xsi:type="dcterms:W3CDTF">2023-06-09T02:50:09Z</dcterms:created>
  <dcterms:modified xsi:type="dcterms:W3CDTF">2023-06-09T02:50:09Z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2A0BE161D9DC12EDAF3B80641D990795_43</vt:lpwstr>
  </property>
  <property fmtid="{D5CDD505-2E9C-101B-9397-08002B2CF9AE}" pid="3" name="KSOProductBuildVer">
    <vt:lpwstr>2052-5.4.1.7920</vt:lpwstr>
  </property>
</Properties>
</file>